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541" r:id="rId3"/>
    <p:sldId id="367" r:id="rId4"/>
    <p:sldId id="387" r:id="rId5"/>
    <p:sldId id="404" r:id="rId6"/>
    <p:sldId id="406" r:id="rId7"/>
    <p:sldId id="405" r:id="rId8"/>
    <p:sldId id="407" r:id="rId9"/>
    <p:sldId id="432" r:id="rId10"/>
    <p:sldId id="433" r:id="rId11"/>
    <p:sldId id="566" r:id="rId12"/>
    <p:sldId id="687" r:id="rId13"/>
    <p:sldId id="471" r:id="rId14"/>
    <p:sldId id="472" r:id="rId15"/>
    <p:sldId id="477" r:id="rId16"/>
    <p:sldId id="473" r:id="rId17"/>
    <p:sldId id="689" r:id="rId18"/>
    <p:sldId id="474" r:id="rId19"/>
    <p:sldId id="475" r:id="rId20"/>
    <p:sldId id="688" r:id="rId21"/>
    <p:sldId id="690" r:id="rId22"/>
    <p:sldId id="354" r:id="rId23"/>
    <p:sldId id="685" r:id="rId24"/>
    <p:sldId id="570" r:id="rId25"/>
    <p:sldId id="258" r:id="rId26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91CCF218-DF6E-4C35-936E-6E9DA4FDB30F}">
          <p14:sldIdLst>
            <p14:sldId id="256"/>
            <p14:sldId id="541"/>
          </p14:sldIdLst>
        </p14:section>
        <p14:section name="Image Captioning" id="{829F2C84-A87B-4605-AC0D-94D841A2E7C4}">
          <p14:sldIdLst>
            <p14:sldId id="367"/>
            <p14:sldId id="387"/>
            <p14:sldId id="404"/>
            <p14:sldId id="406"/>
            <p14:sldId id="405"/>
            <p14:sldId id="407"/>
            <p14:sldId id="432"/>
            <p14:sldId id="433"/>
            <p14:sldId id="566"/>
            <p14:sldId id="687"/>
          </p14:sldIdLst>
        </p14:section>
        <p14:section name="Advanced" id="{918CEFA5-EDA2-4D11-838F-BBBF271650F8}">
          <p14:sldIdLst>
            <p14:sldId id="471"/>
            <p14:sldId id="472"/>
            <p14:sldId id="477"/>
            <p14:sldId id="473"/>
            <p14:sldId id="689"/>
            <p14:sldId id="474"/>
            <p14:sldId id="475"/>
            <p14:sldId id="688"/>
            <p14:sldId id="690"/>
          </p14:sldIdLst>
        </p14:section>
        <p14:section name="Epilog" id="{D19FF388-46A0-4E69-8A4C-CF61246315B7}">
          <p14:sldIdLst>
            <p14:sldId id="354"/>
            <p14:sldId id="685"/>
            <p14:sldId id="570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C99"/>
    <a:srgbClr val="FFFFCC"/>
    <a:srgbClr val="009900"/>
    <a:srgbClr val="66FF33"/>
    <a:srgbClr val="00CC00"/>
    <a:srgbClr val="23C1FF"/>
    <a:srgbClr val="E7EAF0"/>
    <a:srgbClr val="CBD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1069" autoAdjust="0"/>
  </p:normalViewPr>
  <p:slideViewPr>
    <p:cSldViewPr snapToGrid="0" snapToObjects="1">
      <p:cViewPr varScale="1">
        <p:scale>
          <a:sx n="82" d="100"/>
          <a:sy n="82" d="100"/>
        </p:scale>
        <p:origin x="341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B9219-4A66-4B41-AFAD-B4DCC55121D3}" type="datetimeFigureOut">
              <a:rPr lang="en-US" smtClean="0"/>
              <a:t>12-Dec-20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99D96-90C2-44B4-8DCF-3216EB4C3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85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6F5A-DA36-4202-8F3F-DA89D0431918}" type="datetimeFigureOut">
              <a:rPr lang="en-US" smtClean="0"/>
              <a:t>12-Dec-20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BABC4-D3F8-4FEC-A081-17F891AA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47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 the RNN</a:t>
            </a:r>
            <a:r>
              <a:rPr lang="en-US" baseline="0" dirty="0"/>
              <a:t> back to the image, lookup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151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 the RNN</a:t>
            </a:r>
            <a:r>
              <a:rPr lang="en-US" baseline="0" dirty="0"/>
              <a:t> back to the image, lookup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440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 the RNN</a:t>
            </a:r>
            <a:r>
              <a:rPr lang="en-US" baseline="0" dirty="0"/>
              <a:t> back to the image, lookup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322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 the RNN</a:t>
            </a:r>
            <a:r>
              <a:rPr lang="en-US" baseline="0" dirty="0"/>
              <a:t> back to the image, lookup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35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 the RNN</a:t>
            </a:r>
            <a:r>
              <a:rPr lang="en-US" baseline="0" dirty="0"/>
              <a:t> back to the image, lookup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5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 the RNN</a:t>
            </a:r>
            <a:r>
              <a:rPr lang="en-US" baseline="0" dirty="0"/>
              <a:t> back to the image, lookup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80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 the RNN</a:t>
            </a:r>
            <a:r>
              <a:rPr lang="en-US" baseline="0" dirty="0"/>
              <a:t> back to the image, lookup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65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A0E3C12-E787-47E5-BAA6-73CD2B02D001}" type="datetime1">
              <a:rPr lang="en-US" smtClean="0"/>
              <a:t>12-Dec-20</a:t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:\Users\Mystogan\Pictures\Untitled-1.png">
            <a:extLst>
              <a:ext uri="{FF2B5EF4-FFF2-40B4-BE49-F238E27FC236}">
                <a16:creationId xmlns:a16="http://schemas.microsoft.com/office/drawing/2014/main" id="{7CC2DE3A-7AB6-4257-98CE-3675A6AA93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428" y="216578"/>
            <a:ext cx="3264827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ystogan\Downloads\Compressed\2917_internet_ppt\template_main.jpg">
            <a:extLst>
              <a:ext uri="{FF2B5EF4-FFF2-40B4-BE49-F238E27FC236}">
                <a16:creationId xmlns:a16="http://schemas.microsoft.com/office/drawing/2014/main" id="{1F9EE5D1-5FE1-4BA1-B98A-48B0169AF6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94" y="3251531"/>
            <a:ext cx="384866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2453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C664AA-FD51-49EB-A032-F0BDDE5DA682}" type="datetime1">
              <a:rPr lang="en-US" smtClean="0"/>
              <a:t>12-Dec-20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8814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347AB-CB62-467F-9405-6984BB32D5C2}" type="datetime1">
              <a:rPr lang="en-US" smtClean="0"/>
              <a:t>12-Dec-20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9584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E45F8-489B-4514-A35D-54616CD15B19}" type="datetime1">
              <a:rPr lang="en-US" smtClean="0"/>
              <a:t>12-Dec-20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4517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62FE8-E648-451D-B230-0B009253A920}" type="datetime1">
              <a:rPr lang="en-US" smtClean="0"/>
              <a:t>12-Dec-20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962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225AAE-3AFB-4D11-B352-AAD32961C7A3}" type="datetime1">
              <a:rPr lang="en-US" smtClean="0"/>
              <a:t>12-Dec-20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055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7F29F8-BBDA-473A-B064-6F1C4CECBC46}" type="datetime1">
              <a:rPr lang="en-US" smtClean="0"/>
              <a:t>12-Dec-20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9857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2592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B1F015-1154-6F45-9F5A-29B4836DF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1CCA372-5DF4-4E9E-983A-223F228F67E0}" type="datetime1">
              <a:rPr lang="en-US" smtClean="0"/>
              <a:t>12-Dec-20</a:t>
            </a:fld>
            <a:endParaRPr lang="en-US" dirty="0"/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4" r:id="rId2"/>
    <p:sldLayoutId id="2147483710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transition spd="slow">
    <p:wipe/>
  </p:transition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lnSpc>
          <a:spcPct val="114000"/>
        </a:lnSpc>
        <a:spcBef>
          <a:spcPts val="1800"/>
        </a:spcBef>
        <a:spcAft>
          <a:spcPct val="0"/>
        </a:spcAft>
        <a:buSzPct val="135000"/>
        <a:buBlip>
          <a:blip r:embed="rId13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lnSpc>
          <a:spcPct val="114000"/>
        </a:lnSpc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lnSpc>
          <a:spcPct val="114000"/>
        </a:lnSpc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cs231n.stanford.edu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4.jpeg"/><Relationship Id="rId7" Type="http://schemas.openxmlformats.org/officeDocument/2006/relationships/image" Target="../media/image9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EAE8-555F-4161-8417-4957494D24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37D6D-F645-4BFA-820A-BF92485727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Part 2: Image Captioning</a:t>
            </a:r>
            <a:endParaRPr lang="id-ID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7CB3B-C3A6-48F0-A808-E2D6EA21A6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ADF – </a:t>
            </a:r>
            <a:r>
              <a:rPr lang="en-US">
                <a:solidFill>
                  <a:srgbClr val="FF0000"/>
                </a:solidFill>
              </a:rPr>
              <a:t>Start 08:30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7CB71-B86A-467A-BA92-6850AF91C7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4558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25FA3B-C536-4839-B980-6015360B6A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76A9C9E-985D-48D5-82DE-7548CAB8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Failed Results on Very Different Data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E71AAF-3901-400A-AB28-B9FBAE3CC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E97BF4-C238-4192-B1F9-AB8D60FD70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777" y="1977657"/>
            <a:ext cx="9578029" cy="433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5406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25FA3B-C536-4839-B980-6015360B6A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76A9C9E-985D-48D5-82DE-7548CAB8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Indonesian Captioning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E71AAF-3901-400A-AB28-B9FBAE3CC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73AE1-61B8-4354-A5D3-45FC083D47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884" y="2311031"/>
            <a:ext cx="3095625" cy="3131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157171-5859-401C-A9BD-2EA258F1C3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2508" y="2311031"/>
            <a:ext cx="3023634" cy="31316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5A3D24-4E8D-456F-AF54-3AADB67E59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0335" y="2312198"/>
            <a:ext cx="3021921" cy="313161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2BA7D9-460E-4F65-8B68-7F12A426E230}"/>
              </a:ext>
            </a:extLst>
          </p:cNvPr>
          <p:cNvSpPr/>
          <p:nvPr/>
        </p:nvSpPr>
        <p:spPr>
          <a:xfrm>
            <a:off x="438977" y="6054528"/>
            <a:ext cx="96027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ArialMT"/>
              </a:rPr>
              <a:t>Generating Image Description on Indonesian Language using Convolutional Neural Network and Gated Recurrent Unit, Aditya Alif et al, 2019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4120778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25FA3B-C536-4839-B980-6015360B6A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76A9C9E-985D-48D5-82DE-7548CAB8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Indonesian Captioning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E71AAF-3901-400A-AB28-B9FBAE3CC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2BA7D9-460E-4F65-8B68-7F12A426E230}"/>
              </a:ext>
            </a:extLst>
          </p:cNvPr>
          <p:cNvSpPr/>
          <p:nvPr/>
        </p:nvSpPr>
        <p:spPr>
          <a:xfrm>
            <a:off x="438977" y="6054528"/>
            <a:ext cx="874635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ArialMT"/>
              </a:rPr>
              <a:t>Adaptive Attention Generation for Indonesian Image Captioning, Made et.al, 2020</a:t>
            </a: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38DD3-3F2E-4360-A2BA-FFC458B57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91" y="2076462"/>
            <a:ext cx="9809018" cy="357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2709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Advanced Architectures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411382025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Captioning with Attention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RNN focuses its attention at a different spatial location of the images when generating each word of the sentence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1913908" y="6035041"/>
            <a:ext cx="81371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ArialMT"/>
              </a:rPr>
              <a:t>[Show Attend and Tell, Xu et al., 2015]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13" y="2846741"/>
            <a:ext cx="71913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2283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Captioning with Attention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462" y="3495394"/>
            <a:ext cx="1428750" cy="1457325"/>
          </a:xfrm>
          <a:prstGeom prst="rect">
            <a:avLst/>
          </a:prstGeom>
        </p:spPr>
      </p:pic>
      <p:sp>
        <p:nvSpPr>
          <p:cNvPr id="9" name="Trapezoid 8"/>
          <p:cNvSpPr/>
          <p:nvPr/>
        </p:nvSpPr>
        <p:spPr>
          <a:xfrm rot="5400000">
            <a:off x="3138375" y="3766855"/>
            <a:ext cx="1371600" cy="914400"/>
          </a:xfrm>
          <a:prstGeom prst="trapezoi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03574" y="4039389"/>
            <a:ext cx="69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CNN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6244949" y="3822591"/>
            <a:ext cx="1487784" cy="818730"/>
            <a:chOff x="4720949" y="3860691"/>
            <a:chExt cx="1487784" cy="818730"/>
          </a:xfrm>
        </p:grpSpPr>
        <p:cxnSp>
          <p:nvCxnSpPr>
            <p:cNvPr id="18" name="Straight Arrow Connector 17"/>
            <p:cNvCxnSpPr>
              <a:stCxn id="23" idx="3"/>
              <a:endCxn id="29" idx="1"/>
            </p:cNvCxnSpPr>
            <p:nvPr/>
          </p:nvCxnSpPr>
          <p:spPr>
            <a:xfrm>
              <a:off x="4720949" y="4270056"/>
              <a:ext cx="976584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5697533" y="3860691"/>
              <a:ext cx="511200" cy="8187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h1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6430963" y="5114079"/>
            <a:ext cx="1537226" cy="738664"/>
            <a:chOff x="4906963" y="5152179"/>
            <a:chExt cx="1537226" cy="738664"/>
          </a:xfrm>
        </p:grpSpPr>
        <p:sp>
          <p:nvSpPr>
            <p:cNvPr id="14" name="Rectangle 13"/>
            <p:cNvSpPr/>
            <p:nvPr/>
          </p:nvSpPr>
          <p:spPr>
            <a:xfrm>
              <a:off x="5398343" y="5152179"/>
              <a:ext cx="104584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Weighted features:</a:t>
              </a:r>
            </a:p>
            <a:p>
              <a:r>
                <a:rPr lang="en-US" sz="1400" dirty="0"/>
                <a:t>D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906963" y="5182640"/>
              <a:ext cx="511200" cy="6132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z1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5259313" y="3822591"/>
            <a:ext cx="985637" cy="818730"/>
            <a:chOff x="3735312" y="3860691"/>
            <a:chExt cx="985637" cy="818730"/>
          </a:xfrm>
        </p:grpSpPr>
        <p:sp>
          <p:nvSpPr>
            <p:cNvPr id="23" name="Rectangle 22"/>
            <p:cNvSpPr/>
            <p:nvPr/>
          </p:nvSpPr>
          <p:spPr>
            <a:xfrm>
              <a:off x="4209749" y="3860691"/>
              <a:ext cx="511200" cy="8187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h0</a:t>
              </a:r>
            </a:p>
          </p:txBody>
        </p:sp>
        <p:cxnSp>
          <p:nvCxnSpPr>
            <p:cNvPr id="55" name="Straight Arrow Connector 54"/>
            <p:cNvCxnSpPr>
              <a:stCxn id="2" idx="3"/>
              <a:endCxn id="23" idx="1"/>
            </p:cNvCxnSpPr>
            <p:nvPr/>
          </p:nvCxnSpPr>
          <p:spPr>
            <a:xfrm>
              <a:off x="3735312" y="4270056"/>
              <a:ext cx="474437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4" name="Straight Arrow Connector 53"/>
          <p:cNvCxnSpPr>
            <a:stCxn id="9" idx="0"/>
            <a:endCxn id="2" idx="1"/>
          </p:cNvCxnSpPr>
          <p:nvPr/>
        </p:nvCxnSpPr>
        <p:spPr>
          <a:xfrm>
            <a:off x="4281376" y="4224056"/>
            <a:ext cx="353097" cy="790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4360428" y="4523963"/>
            <a:ext cx="12942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Features:</a:t>
            </a:r>
          </a:p>
          <a:p>
            <a:pPr algn="ctr"/>
            <a:r>
              <a:rPr lang="en-US" sz="1600" dirty="0"/>
              <a:t>L x D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754703" y="5056889"/>
            <a:ext cx="12942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Image:</a:t>
            </a:r>
          </a:p>
          <a:p>
            <a:pPr algn="ctr"/>
            <a:r>
              <a:rPr lang="en-US" sz="1600" dirty="0"/>
              <a:t>H x W x 3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4996074" y="1996529"/>
            <a:ext cx="1934510" cy="1826063"/>
            <a:chOff x="3472074" y="1996528"/>
            <a:chExt cx="1934510" cy="1826063"/>
          </a:xfrm>
        </p:grpSpPr>
        <p:cxnSp>
          <p:nvCxnSpPr>
            <p:cNvPr id="13" name="Straight Arrow Connector 12"/>
            <p:cNvCxnSpPr>
              <a:cxnSpLocks/>
              <a:stCxn id="23" idx="0"/>
              <a:endCxn id="26" idx="2"/>
            </p:cNvCxnSpPr>
            <p:nvPr/>
          </p:nvCxnSpPr>
          <p:spPr>
            <a:xfrm flipV="1">
              <a:off x="4465349" y="3493915"/>
              <a:ext cx="0" cy="328676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4209749" y="2811259"/>
              <a:ext cx="511200" cy="6826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a1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472074" y="1996528"/>
              <a:ext cx="19345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Distribution over </a:t>
              </a:r>
              <a:br>
                <a:rPr lang="en-US" sz="1400" dirty="0"/>
              </a:br>
              <a:r>
                <a:rPr lang="en-US" sz="1400" dirty="0"/>
                <a:t>L location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634472" y="3911916"/>
          <a:ext cx="62484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0628459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2984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05252048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5716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83003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6201"/>
                  </a:ext>
                </a:extLst>
              </a:tr>
            </a:tbl>
          </a:graphicData>
        </a:graphic>
      </p:graphicFrame>
      <p:cxnSp>
        <p:nvCxnSpPr>
          <p:cNvPr id="39" name="Straight Arrow Connector 38"/>
          <p:cNvCxnSpPr>
            <a:cxnSpLocks/>
            <a:endCxn id="2" idx="0"/>
          </p:cNvCxnSpPr>
          <p:nvPr/>
        </p:nvCxnSpPr>
        <p:spPr>
          <a:xfrm rot="10800000" flipV="1">
            <a:off x="4946894" y="3114487"/>
            <a:ext cx="786857" cy="797429"/>
          </a:xfrm>
          <a:prstGeom prst="curvedConnector2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38"/>
          <p:cNvCxnSpPr>
            <a:cxnSpLocks/>
            <a:stCxn id="67" idx="2"/>
            <a:endCxn id="32" idx="1"/>
          </p:cNvCxnSpPr>
          <p:nvPr/>
        </p:nvCxnSpPr>
        <p:spPr>
          <a:xfrm rot="16200000" flipH="1">
            <a:off x="5548058" y="4568241"/>
            <a:ext cx="342408" cy="1423401"/>
          </a:xfrm>
          <a:prstGeom prst="curvedConnector2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614752" y="2773159"/>
            <a:ext cx="12987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Weighted combination of features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6686563" y="4641321"/>
            <a:ext cx="1533198" cy="514668"/>
            <a:chOff x="5162563" y="4641321"/>
            <a:chExt cx="1533198" cy="514668"/>
          </a:xfrm>
        </p:grpSpPr>
        <p:cxnSp>
          <p:nvCxnSpPr>
            <p:cNvPr id="12" name="Straight Arrow Connector 11"/>
            <p:cNvCxnSpPr>
              <a:cxnSpLocks/>
              <a:stCxn id="32" idx="0"/>
              <a:endCxn id="29" idx="2"/>
            </p:cNvCxnSpPr>
            <p:nvPr/>
          </p:nvCxnSpPr>
          <p:spPr>
            <a:xfrm flipV="1">
              <a:off x="5162563" y="4641321"/>
              <a:ext cx="790570" cy="5032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cxnSpLocks/>
              <a:stCxn id="61" idx="0"/>
              <a:endCxn id="29" idx="2"/>
            </p:cNvCxnSpPr>
            <p:nvPr/>
          </p:nvCxnSpPr>
          <p:spPr>
            <a:xfrm flipH="1" flipV="1">
              <a:off x="5953133" y="4641321"/>
              <a:ext cx="742628" cy="5146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>
            <a:off x="7964162" y="5155990"/>
            <a:ext cx="1182463" cy="601761"/>
            <a:chOff x="6440161" y="5194089"/>
            <a:chExt cx="1182463" cy="601761"/>
          </a:xfrm>
        </p:grpSpPr>
        <p:sp>
          <p:nvSpPr>
            <p:cNvPr id="60" name="Rectangle 59"/>
            <p:cNvSpPr/>
            <p:nvPr/>
          </p:nvSpPr>
          <p:spPr>
            <a:xfrm>
              <a:off x="6903507" y="5272630"/>
              <a:ext cx="71911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1</a:t>
              </a:r>
              <a:r>
                <a:rPr lang="en-US" sz="1400" baseline="30000" dirty="0"/>
                <a:t>st</a:t>
              </a:r>
              <a:endParaRPr lang="en-US" sz="1400" dirty="0"/>
            </a:p>
            <a:p>
              <a:r>
                <a:rPr lang="en-US" sz="1400" dirty="0"/>
                <a:t>word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440161" y="5194089"/>
              <a:ext cx="511200" cy="60176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y1</a:t>
              </a: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6809443" y="1982781"/>
            <a:ext cx="1784486" cy="1839811"/>
            <a:chOff x="5285443" y="1982780"/>
            <a:chExt cx="1784486" cy="1839811"/>
          </a:xfrm>
        </p:grpSpPr>
        <p:cxnSp>
          <p:nvCxnSpPr>
            <p:cNvPr id="62" name="Straight Arrow Connector 61"/>
            <p:cNvCxnSpPr>
              <a:cxnSpLocks/>
              <a:stCxn id="29" idx="0"/>
              <a:endCxn id="63" idx="2"/>
            </p:cNvCxnSpPr>
            <p:nvPr/>
          </p:nvCxnSpPr>
          <p:spPr>
            <a:xfrm flipV="1">
              <a:off x="5953133" y="3492689"/>
              <a:ext cx="450621" cy="329902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Rectangle 62"/>
            <p:cNvSpPr/>
            <p:nvPr/>
          </p:nvSpPr>
          <p:spPr>
            <a:xfrm>
              <a:off x="6111747" y="2811259"/>
              <a:ext cx="584013" cy="6814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d1</a:t>
              </a:r>
            </a:p>
          </p:txBody>
        </p:sp>
        <p:cxnSp>
          <p:nvCxnSpPr>
            <p:cNvPr id="65" name="Straight Arrow Connector 64"/>
            <p:cNvCxnSpPr>
              <a:cxnSpLocks/>
              <a:stCxn id="29" idx="0"/>
              <a:endCxn id="66" idx="2"/>
            </p:cNvCxnSpPr>
            <p:nvPr/>
          </p:nvCxnSpPr>
          <p:spPr>
            <a:xfrm flipH="1" flipV="1">
              <a:off x="5541043" y="3477459"/>
              <a:ext cx="412090" cy="345132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5285443" y="2796029"/>
              <a:ext cx="511200" cy="6814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a2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33492" y="1982780"/>
              <a:ext cx="143643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Distribution over vocab</a:t>
              </a:r>
            </a:p>
          </p:txBody>
        </p:sp>
      </p:grpSp>
      <p:cxnSp>
        <p:nvCxnSpPr>
          <p:cNvPr id="72" name="Straight Arrow Connector 38"/>
          <p:cNvCxnSpPr>
            <a:cxnSpLocks/>
            <a:endCxn id="2" idx="0"/>
          </p:cNvCxnSpPr>
          <p:nvPr/>
        </p:nvCxnSpPr>
        <p:spPr>
          <a:xfrm rot="16200000" flipH="1" flipV="1">
            <a:off x="5428975" y="2275847"/>
            <a:ext cx="1153987" cy="2118151"/>
          </a:xfrm>
          <a:prstGeom prst="curvedConnector3">
            <a:avLst>
              <a:gd name="adj1" fmla="val -1981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38"/>
          <p:cNvCxnSpPr>
            <a:cxnSpLocks/>
            <a:stCxn id="67" idx="2"/>
            <a:endCxn id="83" idx="2"/>
          </p:cNvCxnSpPr>
          <p:nvPr/>
        </p:nvCxnSpPr>
        <p:spPr>
          <a:xfrm rot="16200000" flipH="1">
            <a:off x="6858253" y="3258046"/>
            <a:ext cx="637562" cy="4338945"/>
          </a:xfrm>
          <a:prstGeom prst="curvedConnector3">
            <a:avLst>
              <a:gd name="adj1" fmla="val 135855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9090907" y="5144541"/>
            <a:ext cx="511200" cy="6017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z2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7732734" y="3822591"/>
            <a:ext cx="2207807" cy="818730"/>
            <a:chOff x="6208733" y="3860691"/>
            <a:chExt cx="2207807" cy="818730"/>
          </a:xfrm>
        </p:grpSpPr>
        <p:cxnSp>
          <p:nvCxnSpPr>
            <p:cNvPr id="94" name="Straight Arrow Connector 93"/>
            <p:cNvCxnSpPr>
              <a:stCxn id="29" idx="3"/>
              <a:endCxn id="95" idx="1"/>
            </p:cNvCxnSpPr>
            <p:nvPr/>
          </p:nvCxnSpPr>
          <p:spPr>
            <a:xfrm>
              <a:off x="6208733" y="4260531"/>
              <a:ext cx="1696607" cy="9525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Rectangle 94"/>
            <p:cNvSpPr/>
            <p:nvPr/>
          </p:nvSpPr>
          <p:spPr>
            <a:xfrm>
              <a:off x="7905340" y="3860691"/>
              <a:ext cx="511200" cy="8187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h2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9346507" y="4641321"/>
            <a:ext cx="942452" cy="1138730"/>
            <a:chOff x="7822507" y="4641321"/>
            <a:chExt cx="942452" cy="1138730"/>
          </a:xfrm>
        </p:grpSpPr>
        <p:cxnSp>
          <p:nvCxnSpPr>
            <p:cNvPr id="92" name="Straight Arrow Connector 91"/>
            <p:cNvCxnSpPr>
              <a:cxnSpLocks/>
              <a:stCxn id="93" idx="0"/>
              <a:endCxn id="95" idx="2"/>
            </p:cNvCxnSpPr>
            <p:nvPr/>
          </p:nvCxnSpPr>
          <p:spPr>
            <a:xfrm flipH="1" flipV="1">
              <a:off x="8160940" y="4641321"/>
              <a:ext cx="348419" cy="5369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2" name="Group 111"/>
            <p:cNvGrpSpPr/>
            <p:nvPr/>
          </p:nvGrpSpPr>
          <p:grpSpPr>
            <a:xfrm>
              <a:off x="7822507" y="4641321"/>
              <a:ext cx="942452" cy="1138730"/>
              <a:chOff x="7822507" y="4641321"/>
              <a:chExt cx="942452" cy="113873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8253759" y="5178292"/>
                <a:ext cx="511200" cy="60175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y2</a:t>
                </a:r>
              </a:p>
            </p:txBody>
          </p:sp>
          <p:cxnSp>
            <p:nvCxnSpPr>
              <p:cNvPr id="99" name="Straight Arrow Connector 98"/>
              <p:cNvCxnSpPr>
                <a:cxnSpLocks/>
                <a:stCxn id="83" idx="0"/>
                <a:endCxn id="95" idx="2"/>
              </p:cNvCxnSpPr>
              <p:nvPr/>
            </p:nvCxnSpPr>
            <p:spPr>
              <a:xfrm flipV="1">
                <a:off x="7822507" y="4641321"/>
                <a:ext cx="338433" cy="50321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Rectangle 103"/>
          <p:cNvSpPr/>
          <p:nvPr/>
        </p:nvSpPr>
        <p:spPr>
          <a:xfrm>
            <a:off x="9859150" y="3939572"/>
            <a:ext cx="894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. . .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1551562" y="5985745"/>
            <a:ext cx="3544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FF"/>
                </a:solidFill>
              </a:rPr>
              <a:t>Xu et al, “Show, Attend and Tell: Neural Image Caption Generation with Visual Attention”, ICML 2015</a:t>
            </a:r>
          </a:p>
        </p:txBody>
      </p:sp>
    </p:spTree>
    <p:extLst>
      <p:ext uri="{BB962C8B-B14F-4D97-AF65-F5344CB8AC3E}">
        <p14:creationId xmlns:p14="http://schemas.microsoft.com/office/powerpoint/2010/main" val="17558653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83" grpId="0" animBg="1"/>
      <p:bldP spid="10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Captioning with Attention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9878" y="6035041"/>
            <a:ext cx="81371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ArialMT"/>
              </a:rPr>
              <a:t>[Show Attend and Tell, Xu et al., 2015]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52A2B-2B22-4B8E-AB9D-5D87605464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49" y="2416506"/>
            <a:ext cx="11338725" cy="276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41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Captioning with Attention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52A2B-2B22-4B8E-AB9D-5D87605464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066" y="1897654"/>
            <a:ext cx="5817584" cy="1417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460125-950B-4D5C-A6F7-A223654CB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804" y="3380977"/>
            <a:ext cx="3501878" cy="24969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9AFC89-B870-400A-AF6C-0C3274A8BB33}"/>
              </a:ext>
            </a:extLst>
          </p:cNvPr>
          <p:cNvSpPr txBox="1"/>
          <p:nvPr/>
        </p:nvSpPr>
        <p:spPr>
          <a:xfrm>
            <a:off x="7789613" y="5937961"/>
            <a:ext cx="139026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saccade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874295-25D9-4FDA-BC73-36C70520A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231" y="3277473"/>
            <a:ext cx="4613679" cy="26378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22CD2E-3177-42F0-ACDD-E7D2A464DCD8}"/>
              </a:ext>
            </a:extLst>
          </p:cNvPr>
          <p:cNvSpPr txBox="1"/>
          <p:nvPr/>
        </p:nvSpPr>
        <p:spPr>
          <a:xfrm>
            <a:off x="1930026" y="5866826"/>
            <a:ext cx="400283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The fovea is a tiny region of the retina that can see with high acuity</a:t>
            </a:r>
          </a:p>
        </p:txBody>
      </p:sp>
    </p:spTree>
    <p:extLst>
      <p:ext uri="{BB962C8B-B14F-4D97-AF65-F5344CB8AC3E}">
        <p14:creationId xmlns:p14="http://schemas.microsoft.com/office/powerpoint/2010/main" val="181907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Captioning with Attention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13908" y="6035041"/>
            <a:ext cx="81371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ArialMT"/>
              </a:rPr>
              <a:t>[Show Attend and Tell, Xu et al., 2015]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5428E-37FC-4965-B647-3CED372032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1"/>
          <a:stretch/>
        </p:blipFill>
        <p:spPr>
          <a:xfrm>
            <a:off x="1524001" y="2047875"/>
            <a:ext cx="9133231" cy="40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5388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Question Answering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818658" y="5930266"/>
            <a:ext cx="813719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FF"/>
                </a:solidFill>
                <a:latin typeface="ArialMT"/>
              </a:rPr>
              <a:t>Agrawal et al, “VQA: Visual Question Answering”, ICCV 2015</a:t>
            </a:r>
          </a:p>
          <a:p>
            <a:r>
              <a:rPr lang="en-US" sz="1050" dirty="0">
                <a:solidFill>
                  <a:srgbClr val="0000FF"/>
                </a:solidFill>
                <a:latin typeface="ArialMT"/>
              </a:rPr>
              <a:t>Zhu et al, “Visual 7W: Grounded Question Answering in Images”, CVPR 2016</a:t>
            </a:r>
            <a:endParaRPr lang="en-US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844C6D-E483-4B1C-AEA7-ABBF0DF93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2025591"/>
            <a:ext cx="9147259" cy="371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507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art 1: Recurrent Neural Network</a:t>
            </a:r>
          </a:p>
          <a:p>
            <a:r>
              <a:rPr lang="en-US" dirty="0"/>
              <a:t>Part 2: Image Captioning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28" name="Picture 4" descr="http://hickoryhillslake.com/lmg/wp-content/uploads/2015/06/Agenda-Ico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4603" y="1592703"/>
            <a:ext cx="1564994" cy="15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99254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Question Answering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6834" y="6085217"/>
            <a:ext cx="81371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FF"/>
                </a:solidFill>
                <a:latin typeface="ArialMT"/>
              </a:rPr>
              <a:t>Zhu et al, “Visual 7W: Grounded Question Answering in Images”, CVPR 2016</a:t>
            </a:r>
            <a:endParaRPr lang="en-US" sz="1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A7C14E-11E9-4376-8F8A-06338A9D2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548" y="1862392"/>
            <a:ext cx="5387766" cy="41850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B89005-6FF1-4C28-BFE6-67BFBD4E4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0"/>
          <a:stretch/>
        </p:blipFill>
        <p:spPr>
          <a:xfrm>
            <a:off x="7806301" y="57844"/>
            <a:ext cx="3225463" cy="612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50415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BDDB0D-E1C3-4961-BE52-D8FAF37ADE25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596231" cy="400231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“</a:t>
            </a:r>
            <a:r>
              <a:rPr lang="en-US" sz="1600" b="1" dirty="0"/>
              <a:t>Show, attend, and tell</a:t>
            </a:r>
            <a:r>
              <a:rPr lang="en-US" sz="1600" dirty="0"/>
              <a:t>” </a:t>
            </a:r>
            <a:br>
              <a:rPr lang="en-US" sz="1600" dirty="0"/>
            </a:br>
            <a:r>
              <a:rPr lang="en-US" sz="1600" dirty="0"/>
              <a:t>(Xu et al, ICML 2015)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Look at image, attend to image regions, produce question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“</a:t>
            </a:r>
            <a:r>
              <a:rPr lang="en-US" sz="1600" b="1" dirty="0"/>
              <a:t>Ask, attend, and answer</a:t>
            </a:r>
            <a:r>
              <a:rPr lang="en-US" sz="1600" dirty="0"/>
              <a:t>” </a:t>
            </a:r>
            <a:br>
              <a:rPr lang="en-US" sz="1600" dirty="0"/>
            </a:br>
            <a:r>
              <a:rPr lang="en-US" sz="1600" dirty="0"/>
              <a:t>(Xu and </a:t>
            </a:r>
            <a:r>
              <a:rPr lang="en-US" sz="1600" dirty="0" err="1"/>
              <a:t>Saenko</a:t>
            </a:r>
            <a:r>
              <a:rPr lang="en-US" sz="1600" dirty="0"/>
              <a:t>, ECCV 2016)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“</a:t>
            </a:r>
            <a:r>
              <a:rPr lang="en-US" sz="1600" b="1" dirty="0"/>
              <a:t>Show, ask, attend, and answer</a:t>
            </a:r>
            <a:r>
              <a:rPr lang="en-US" sz="1600" dirty="0"/>
              <a:t>” </a:t>
            </a:r>
            <a:br>
              <a:rPr lang="en-US" sz="1600" dirty="0"/>
            </a:br>
            <a:r>
              <a:rPr lang="en-US" sz="1600" dirty="0"/>
              <a:t>(</a:t>
            </a:r>
            <a:r>
              <a:rPr lang="en-US" sz="1600" dirty="0" err="1"/>
              <a:t>Kazemi</a:t>
            </a:r>
            <a:r>
              <a:rPr lang="en-US" sz="1600" dirty="0"/>
              <a:t> and </a:t>
            </a:r>
            <a:r>
              <a:rPr lang="en-US" sz="1600" dirty="0" err="1"/>
              <a:t>Elqursh</a:t>
            </a:r>
            <a:r>
              <a:rPr lang="en-US" sz="1600" dirty="0"/>
              <a:t>, 2017)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Read text of question, attend to image regions, produce answer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“</a:t>
            </a:r>
            <a:r>
              <a:rPr lang="en-US" sz="1600" b="1" dirty="0"/>
              <a:t>Listen, attend, and spell</a:t>
            </a:r>
            <a:r>
              <a:rPr lang="en-US" sz="1600" dirty="0"/>
              <a:t>” </a:t>
            </a:r>
            <a:br>
              <a:rPr lang="en-US" sz="1600" dirty="0"/>
            </a:br>
            <a:r>
              <a:rPr lang="en-US" sz="1600" dirty="0"/>
              <a:t>(Chan et al, ICASSP 2016)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Process raw audio, attend to audio regions while producing 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EC0875-4B8D-402E-9A56-949162546F9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596231" cy="400231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“</a:t>
            </a:r>
            <a:r>
              <a:rPr lang="en-US" sz="1600" b="1" dirty="0"/>
              <a:t>Listen, attend, and walk</a:t>
            </a:r>
            <a:r>
              <a:rPr lang="en-US" sz="1600" dirty="0"/>
              <a:t>” </a:t>
            </a:r>
            <a:br>
              <a:rPr lang="en-US" sz="1600" dirty="0"/>
            </a:br>
            <a:r>
              <a:rPr lang="en-US" sz="1600" dirty="0"/>
              <a:t>(Mei et al, AAAI 2016)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Process text, attend to text regions, </a:t>
            </a:r>
            <a:br>
              <a:rPr lang="en-US" sz="1600" dirty="0"/>
            </a:br>
            <a:r>
              <a:rPr lang="en-US" sz="1600" dirty="0"/>
              <a:t>output navigation commands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“</a:t>
            </a:r>
            <a:r>
              <a:rPr lang="en-US" sz="1600" b="1" dirty="0"/>
              <a:t>Show, attend, and interact</a:t>
            </a:r>
            <a:r>
              <a:rPr lang="en-US" sz="1600" dirty="0"/>
              <a:t>” </a:t>
            </a:r>
            <a:br>
              <a:rPr lang="en-US" sz="1600" dirty="0"/>
            </a:br>
            <a:r>
              <a:rPr lang="en-US" sz="1600" dirty="0"/>
              <a:t>(Qureshi et al, ICRA 2017)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Process image, attend to image regions, output robot control commands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“</a:t>
            </a:r>
            <a:r>
              <a:rPr lang="en-US" sz="1600" b="1" dirty="0"/>
              <a:t>Show, attend, and read</a:t>
            </a:r>
            <a:r>
              <a:rPr lang="en-US" sz="1600" dirty="0"/>
              <a:t>” </a:t>
            </a:r>
            <a:br>
              <a:rPr lang="en-US" sz="1600" dirty="0"/>
            </a:br>
            <a:r>
              <a:rPr lang="en-US" sz="1600" dirty="0"/>
              <a:t>(Li et al, AAAI 2019)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Process image, attend to image regions, output text</a:t>
            </a:r>
          </a:p>
          <a:p>
            <a:r>
              <a:rPr lang="en-US" sz="1600" dirty="0"/>
              <a:t>Etc.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081377-3DE2-4A43-A0A2-3CE4F589F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“Attention” Papers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3095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841" y="2584222"/>
            <a:ext cx="2877006" cy="28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776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???</a:t>
            </a:r>
          </a:p>
          <a:p>
            <a:pPr lvl="1"/>
            <a:r>
              <a:rPr lang="en-US" sz="2400" dirty="0"/>
              <a:t>Attention and Transformers ?</a:t>
            </a:r>
          </a:p>
          <a:p>
            <a:pPr lvl="1"/>
            <a:r>
              <a:rPr lang="en-US" sz="2400" dirty="0"/>
              <a:t>Video Processing ?</a:t>
            </a:r>
          </a:p>
          <a:p>
            <a:pPr lvl="1"/>
            <a:r>
              <a:rPr lang="en-US" sz="2400" dirty="0"/>
              <a:t>Case studies 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32F600-6713-48CF-9E1A-B6C7A237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57" y="4528820"/>
            <a:ext cx="18954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214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Fei-Fei Li, Justin J, Serena Y - Stanford CS231n 2018 Course</a:t>
            </a:r>
            <a:endParaRPr lang="en-US" dirty="0"/>
          </a:p>
          <a:p>
            <a:r>
              <a:rPr lang="en-US" dirty="0"/>
              <a:t>Justin Johnson– EECS498 Lectures, University of Michigan</a:t>
            </a:r>
          </a:p>
          <a:p>
            <a:r>
              <a:rPr lang="en-US" dirty="0"/>
              <a:t>Yogesh Singh Rawat –  CAP5415  Lectures, University of Central Florida</a:t>
            </a:r>
          </a:p>
          <a:p>
            <a:r>
              <a:rPr lang="en-US" dirty="0" err="1"/>
              <a:t>Grauman</a:t>
            </a:r>
            <a:r>
              <a:rPr lang="en-US" dirty="0"/>
              <a:t>, K. and </a:t>
            </a:r>
            <a:r>
              <a:rPr lang="en-US" dirty="0" err="1"/>
              <a:t>Leibe</a:t>
            </a:r>
            <a:r>
              <a:rPr lang="en-US" dirty="0"/>
              <a:t>, B. 2011. Visual Object Recognition. Synthesis Lectures </a:t>
            </a:r>
            <a:r>
              <a:rPr lang="en-US" dirty="0" err="1"/>
              <a:t>Artif</a:t>
            </a:r>
            <a:r>
              <a:rPr lang="en-US" dirty="0"/>
              <a:t>. </a:t>
            </a:r>
            <a:r>
              <a:rPr lang="en-US" dirty="0" err="1"/>
              <a:t>Intell</a:t>
            </a:r>
            <a:r>
              <a:rPr lang="en-US" dirty="0"/>
              <a:t>. Mach. Learn. 5, 1 181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66773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28890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Image Captioning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11271771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Captioning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78319" y="5349852"/>
            <a:ext cx="813719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ArialMT"/>
              </a:rPr>
              <a:t>Explain Images with Multimodal Recurrent Neural Networks, Mao et al.</a:t>
            </a:r>
          </a:p>
          <a:p>
            <a:r>
              <a:rPr lang="en-US" sz="1100" dirty="0">
                <a:solidFill>
                  <a:srgbClr val="0000FF"/>
                </a:solidFill>
                <a:latin typeface="ArialMT"/>
              </a:rPr>
              <a:t>Deep Visual-Semantic Alignments for Generating Image Descriptions, 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Karpathy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and 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Fei-Fei</a:t>
            </a:r>
            <a:endParaRPr lang="en-US" sz="1100" dirty="0">
              <a:solidFill>
                <a:srgbClr val="0000FF"/>
              </a:solidFill>
              <a:latin typeface="ArialMT"/>
            </a:endParaRPr>
          </a:p>
          <a:p>
            <a:r>
              <a:rPr lang="en-US" sz="1100" dirty="0">
                <a:solidFill>
                  <a:srgbClr val="0000FF"/>
                </a:solidFill>
                <a:latin typeface="ArialMT"/>
              </a:rPr>
              <a:t>Show and Tell: A Neural Image Caption Generator, 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Vinyals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et al.</a:t>
            </a:r>
          </a:p>
          <a:p>
            <a:r>
              <a:rPr lang="en-US" sz="1100" dirty="0">
                <a:solidFill>
                  <a:srgbClr val="0000FF"/>
                </a:solidFill>
                <a:latin typeface="ArialMT"/>
              </a:rPr>
              <a:t>Long-term Recurrent Convolutional Networks for Visual Recognition and Description, Donahue et al.</a:t>
            </a:r>
          </a:p>
          <a:p>
            <a:r>
              <a:rPr lang="en-US" sz="1100" dirty="0">
                <a:solidFill>
                  <a:srgbClr val="0000FF"/>
                </a:solidFill>
                <a:latin typeface="ArialMT"/>
              </a:rPr>
              <a:t>Learning a Recurrent Visual Representation for Image Caption Generation, Chen and 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Zitnick</a:t>
            </a:r>
            <a:endParaRPr lang="en-US" sz="1100" dirty="0"/>
          </a:p>
        </p:txBody>
      </p:sp>
      <p:pic>
        <p:nvPicPr>
          <p:cNvPr id="1028" name="Picture 4" descr="http://cs.stanford.edu/people/karpathy/rnn7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2057" y="2155131"/>
            <a:ext cx="4600575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5477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Captioning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/>
          <a:srcRect/>
          <a:stretch/>
        </p:blipFill>
        <p:spPr bwMode="auto">
          <a:xfrm>
            <a:off x="2952751" y="2029642"/>
            <a:ext cx="6211508" cy="406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27741" y="4312921"/>
            <a:ext cx="1353759" cy="8020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31523" y="2095074"/>
            <a:ext cx="3527717" cy="400092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64399" y="5236130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-BoldMT"/>
              </a:rPr>
              <a:t>Convolutional Neural Network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302321" y="1624770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8761D"/>
                </a:solidFill>
                <a:latin typeface="Arial-BoldMT"/>
              </a:rPr>
              <a:t>Recurrent Neural Network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640F8E-C361-469B-9A2D-48786B53F323}"/>
              </a:ext>
            </a:extLst>
          </p:cNvPr>
          <p:cNvSpPr/>
          <p:nvPr/>
        </p:nvSpPr>
        <p:spPr>
          <a:xfrm>
            <a:off x="1588498" y="5934329"/>
            <a:ext cx="47783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ArialMT"/>
              </a:rPr>
              <a:t>Generating Image Description on Indonesian Language using Convolutional Neural Network and Gated Recurrent Unit, Aditya 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Alif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et 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312886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7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Sentence Datasets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345" y="2064648"/>
            <a:ext cx="5278818" cy="401117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76307" y="2071897"/>
            <a:ext cx="29392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MT"/>
              </a:rPr>
              <a:t>Microsoft COCO</a:t>
            </a:r>
          </a:p>
          <a:p>
            <a:r>
              <a:rPr lang="da-DK" i="1" dirty="0">
                <a:solidFill>
                  <a:srgbClr val="000000"/>
                </a:solidFill>
                <a:latin typeface="Arial-ItalicMT"/>
              </a:rPr>
              <a:t>[Tsung-Yi Lin et al. 2014]</a:t>
            </a:r>
          </a:p>
          <a:p>
            <a:r>
              <a:rPr lang="en-US" dirty="0">
                <a:solidFill>
                  <a:srgbClr val="1155CD"/>
                </a:solidFill>
                <a:latin typeface="ArialMT"/>
              </a:rPr>
              <a:t>mscoco.org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76307" y="3087559"/>
            <a:ext cx="2270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MT"/>
              </a:rPr>
              <a:t>currently:</a:t>
            </a:r>
          </a:p>
          <a:p>
            <a:r>
              <a:rPr lang="en-US" dirty="0">
                <a:latin typeface="ArialMT"/>
              </a:rPr>
              <a:t>~120K images</a:t>
            </a:r>
          </a:p>
          <a:p>
            <a:r>
              <a:rPr lang="en-US" dirty="0">
                <a:latin typeface="ArialMT"/>
              </a:rPr>
              <a:t>~5 sentences each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534026" y="4987230"/>
            <a:ext cx="5063973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MT"/>
              </a:rPr>
              <a:t>A man riding a bike on a dirt path through a forest.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MT"/>
              </a:rPr>
              <a:t>Bicyclist raises his fist as he rides on desert dirt trail.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MT"/>
              </a:rPr>
              <a:t>This dirt bike rider is smiling and raising his fist in triumph,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MT"/>
              </a:rPr>
              <a:t>A man riding a bicycle while pumping his fist in the air.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MT"/>
              </a:rPr>
              <a:t>A mountain biker pumps his fist in celebration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151289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Straight Arrow Connector 18"/>
          <p:cNvCxnSpPr>
            <a:stCxn id="50" idx="3"/>
            <a:endCxn id="65" idx="3"/>
          </p:cNvCxnSpPr>
          <p:nvPr/>
        </p:nvCxnSpPr>
        <p:spPr>
          <a:xfrm>
            <a:off x="5174036" y="3314030"/>
            <a:ext cx="742324" cy="2219903"/>
          </a:xfrm>
          <a:prstGeom prst="curvedConnector3">
            <a:avLst>
              <a:gd name="adj1" fmla="val 173605"/>
            </a:avLst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8"/>
          <p:cNvCxnSpPr>
            <a:stCxn id="41" idx="3"/>
            <a:endCxn id="57" idx="3"/>
          </p:cNvCxnSpPr>
          <p:nvPr/>
        </p:nvCxnSpPr>
        <p:spPr>
          <a:xfrm>
            <a:off x="4444107" y="3314029"/>
            <a:ext cx="810008" cy="2216504"/>
          </a:xfrm>
          <a:prstGeom prst="curvedConnector3">
            <a:avLst>
              <a:gd name="adj1" fmla="val 128222"/>
            </a:avLst>
          </a:prstGeom>
          <a:ln>
            <a:solidFill>
              <a:srgbClr val="0000FF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9849" y="1280161"/>
            <a:ext cx="869687" cy="455675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9849" y="5836919"/>
            <a:ext cx="869687" cy="456249"/>
          </a:xfrm>
          <a:prstGeom prst="rect">
            <a:avLst/>
          </a:prstGeom>
        </p:spPr>
      </p:pic>
      <p:pic>
        <p:nvPicPr>
          <p:cNvPr id="13" name="Picture 4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4"/>
          <a:srcRect/>
          <a:stretch/>
        </p:blipFill>
        <p:spPr bwMode="auto">
          <a:xfrm>
            <a:off x="6100692" y="1076762"/>
            <a:ext cx="2346960" cy="16824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8447652" y="1714620"/>
            <a:ext cx="137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ArialMT"/>
              </a:rPr>
              <a:t>test image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54631" y="5804056"/>
            <a:ext cx="960120" cy="522924"/>
            <a:chOff x="330631" y="5804056"/>
            <a:chExt cx="960120" cy="522924"/>
          </a:xfrm>
        </p:grpSpPr>
        <p:sp>
          <p:nvSpPr>
            <p:cNvPr id="16" name="Rectangle 15"/>
            <p:cNvSpPr/>
            <p:nvPr/>
          </p:nvSpPr>
          <p:spPr>
            <a:xfrm>
              <a:off x="330631" y="5836918"/>
              <a:ext cx="960120" cy="4572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ultiply 16"/>
            <p:cNvSpPr/>
            <p:nvPr/>
          </p:nvSpPr>
          <p:spPr>
            <a:xfrm>
              <a:off x="615183" y="5804056"/>
              <a:ext cx="390825" cy="522924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/>
          <p:cNvCxnSpPr>
            <a:cxnSpLocks/>
          </p:cNvCxnSpPr>
          <p:nvPr/>
        </p:nvCxnSpPr>
        <p:spPr>
          <a:xfrm flipH="1">
            <a:off x="2814754" y="1388271"/>
            <a:ext cx="327655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7" idx="0"/>
            <a:endCxn id="44" idx="2"/>
          </p:cNvCxnSpPr>
          <p:nvPr/>
        </p:nvCxnSpPr>
        <p:spPr>
          <a:xfrm flipV="1">
            <a:off x="4236286" y="4929271"/>
            <a:ext cx="0" cy="2339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44" idx="0"/>
            <a:endCxn id="41" idx="2"/>
          </p:cNvCxnSpPr>
          <p:nvPr/>
        </p:nvCxnSpPr>
        <p:spPr>
          <a:xfrm flipV="1">
            <a:off x="4236286" y="3611700"/>
            <a:ext cx="0" cy="40317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56" idx="0"/>
            <a:endCxn id="53" idx="2"/>
          </p:cNvCxnSpPr>
          <p:nvPr/>
        </p:nvCxnSpPr>
        <p:spPr>
          <a:xfrm flipV="1">
            <a:off x="4966215" y="4929271"/>
            <a:ext cx="0" cy="2339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3" idx="0"/>
            <a:endCxn id="50" idx="2"/>
          </p:cNvCxnSpPr>
          <p:nvPr/>
        </p:nvCxnSpPr>
        <p:spPr>
          <a:xfrm flipV="1">
            <a:off x="4966215" y="3611700"/>
            <a:ext cx="0" cy="40317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5" idx="0"/>
            <a:endCxn id="62" idx="2"/>
          </p:cNvCxnSpPr>
          <p:nvPr/>
        </p:nvCxnSpPr>
        <p:spPr>
          <a:xfrm flipV="1">
            <a:off x="5708539" y="4929271"/>
            <a:ext cx="0" cy="2339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62" idx="0"/>
            <a:endCxn id="59" idx="2"/>
          </p:cNvCxnSpPr>
          <p:nvPr/>
        </p:nvCxnSpPr>
        <p:spPr>
          <a:xfrm flipV="1">
            <a:off x="5708539" y="3611700"/>
            <a:ext cx="0" cy="40317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4" idx="3"/>
            <a:endCxn id="53" idx="1"/>
          </p:cNvCxnSpPr>
          <p:nvPr/>
        </p:nvCxnSpPr>
        <p:spPr>
          <a:xfrm>
            <a:off x="4444107" y="4472070"/>
            <a:ext cx="314286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3" idx="3"/>
            <a:endCxn id="62" idx="1"/>
          </p:cNvCxnSpPr>
          <p:nvPr/>
        </p:nvCxnSpPr>
        <p:spPr>
          <a:xfrm>
            <a:off x="5174037" y="4472070"/>
            <a:ext cx="326681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028465" y="3016359"/>
            <a:ext cx="415643" cy="5953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y0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028465" y="4014870"/>
            <a:ext cx="415643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758394" y="3016359"/>
            <a:ext cx="415643" cy="5953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y1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758394" y="4014870"/>
            <a:ext cx="415643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h1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4678317" y="5163233"/>
            <a:ext cx="575799" cy="741398"/>
            <a:chOff x="3677383" y="5369842"/>
            <a:chExt cx="760043" cy="850145"/>
          </a:xfrm>
        </p:grpSpPr>
        <p:sp>
          <p:nvSpPr>
            <p:cNvPr id="56" name="Rectangle 55"/>
            <p:cNvSpPr/>
            <p:nvPr/>
          </p:nvSpPr>
          <p:spPr>
            <a:xfrm>
              <a:off x="3783084" y="5369842"/>
              <a:ext cx="548640" cy="8501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677383" y="5641026"/>
              <a:ext cx="760043" cy="2999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straw</a:t>
              </a:r>
            </a:p>
          </p:txBody>
        </p:sp>
      </p:grpSp>
      <p:sp>
        <p:nvSpPr>
          <p:cNvPr id="59" name="Rectangle 58"/>
          <p:cNvSpPr/>
          <p:nvPr/>
        </p:nvSpPr>
        <p:spPr>
          <a:xfrm>
            <a:off x="5500718" y="3016359"/>
            <a:ext cx="415643" cy="5953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y2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500718" y="4014870"/>
            <a:ext cx="415643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h2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5449495" y="5163233"/>
            <a:ext cx="518091" cy="741398"/>
            <a:chOff x="4946001" y="5369842"/>
            <a:chExt cx="683869" cy="850145"/>
          </a:xfrm>
        </p:grpSpPr>
        <p:sp>
          <p:nvSpPr>
            <p:cNvPr id="65" name="Rectangle 64"/>
            <p:cNvSpPr/>
            <p:nvPr/>
          </p:nvSpPr>
          <p:spPr>
            <a:xfrm>
              <a:off x="5013616" y="5369842"/>
              <a:ext cx="548640" cy="8501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946001" y="5594859"/>
              <a:ext cx="683869" cy="3882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/>
                <a:t>hat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585017" y="5163234"/>
            <a:ext cx="1302536" cy="1176605"/>
            <a:chOff x="2061017" y="5163233"/>
            <a:chExt cx="1302536" cy="1176605"/>
          </a:xfrm>
        </p:grpSpPr>
        <p:grpSp>
          <p:nvGrpSpPr>
            <p:cNvPr id="74" name="Group 73"/>
            <p:cNvGrpSpPr/>
            <p:nvPr/>
          </p:nvGrpSpPr>
          <p:grpSpPr>
            <a:xfrm>
              <a:off x="2338626" y="5163233"/>
              <a:ext cx="747320" cy="741398"/>
              <a:chOff x="2382603" y="5369842"/>
              <a:chExt cx="986446" cy="850145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2601505" y="5369842"/>
                <a:ext cx="548640" cy="85014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382603" y="5533304"/>
                <a:ext cx="986446" cy="494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100" dirty="0"/>
                  <a:t>x0</a:t>
                </a:r>
              </a:p>
              <a:p>
                <a:pPr algn="ctr"/>
                <a:r>
                  <a:rPr lang="en-US" sz="1100" dirty="0"/>
                  <a:t>&lt;start&gt;</a:t>
                </a:r>
              </a:p>
            </p:txBody>
          </p:sp>
        </p:grpSp>
        <p:sp>
          <p:nvSpPr>
            <p:cNvPr id="75" name="Rectangle 74"/>
            <p:cNvSpPr/>
            <p:nvPr/>
          </p:nvSpPr>
          <p:spPr>
            <a:xfrm>
              <a:off x="2061017" y="5970506"/>
              <a:ext cx="13025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&lt;START&gt;</a:t>
              </a:r>
            </a:p>
          </p:txBody>
        </p:sp>
      </p:grpSp>
      <p:cxnSp>
        <p:nvCxnSpPr>
          <p:cNvPr id="108" name="Straight Arrow Connector 18"/>
          <p:cNvCxnSpPr>
            <a:endCxn id="44" idx="1"/>
          </p:cNvCxnSpPr>
          <p:nvPr/>
        </p:nvCxnSpPr>
        <p:spPr>
          <a:xfrm flipV="1">
            <a:off x="2739856" y="4472071"/>
            <a:ext cx="1288608" cy="1272617"/>
          </a:xfrm>
          <a:prstGeom prst="curvedConnector3">
            <a:avLst/>
          </a:prstGeom>
          <a:ln>
            <a:solidFill>
              <a:srgbClr val="FF00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6384656" y="5292006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MT"/>
              </a:rPr>
              <a:t>sample!</a:t>
            </a:r>
            <a:endParaRPr lang="en-US" dirty="0"/>
          </a:p>
        </p:txBody>
      </p:sp>
      <p:sp>
        <p:nvSpPr>
          <p:cNvPr id="121" name="Rectangle 120"/>
          <p:cNvSpPr/>
          <p:nvPr/>
        </p:nvSpPr>
        <p:spPr>
          <a:xfrm>
            <a:off x="5916360" y="3121664"/>
            <a:ext cx="2611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MT"/>
              </a:rPr>
              <a:t>&lt;END&gt; token </a:t>
            </a:r>
            <a:r>
              <a:rPr lang="en-US" dirty="0">
                <a:solidFill>
                  <a:srgbClr val="0000FF"/>
                </a:solidFill>
                <a:latin typeface="ArialMT"/>
                <a:sym typeface="Wingdings" panose="05000000000000000000" pitchFamily="2" charset="2"/>
              </a:rPr>
              <a:t> finish.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67926" y="5522838"/>
                <a:ext cx="311111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926" y="5522838"/>
                <a:ext cx="311111" cy="369332"/>
              </a:xfrm>
              <a:prstGeom prst="rect">
                <a:avLst/>
              </a:prstGeom>
              <a:blipFill>
                <a:blip r:embed="rId5"/>
                <a:stretch>
                  <a:fillRect l="-15686" r="-13725" b="-81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3100808" y="4133391"/>
                <a:ext cx="59638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808" y="4133391"/>
                <a:ext cx="596382" cy="369332"/>
              </a:xfrm>
              <a:prstGeom prst="rect">
                <a:avLst/>
              </a:prstGeom>
              <a:blipFill>
                <a:blip r:embed="rId6"/>
                <a:stretch>
                  <a:fillRect l="-9278" r="-1031" b="-180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610141" y="4737870"/>
                <a:ext cx="3861122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𝑥h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141" y="4737870"/>
                <a:ext cx="3861122" cy="307777"/>
              </a:xfrm>
              <a:prstGeom prst="rect">
                <a:avLst/>
              </a:prstGeom>
              <a:blipFill>
                <a:blip r:embed="rId7"/>
                <a:stretch>
                  <a:fillRect l="-789" b="-196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610142" y="4058288"/>
                <a:ext cx="3087191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𝑥h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142" y="4058288"/>
                <a:ext cx="3087191" cy="307777"/>
              </a:xfrm>
              <a:prstGeom prst="rect">
                <a:avLst/>
              </a:prstGeom>
              <a:blipFill>
                <a:blip r:embed="rId8"/>
                <a:stretch>
                  <a:fillRect b="-2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/>
          <p:cNvSpPr/>
          <p:nvPr/>
        </p:nvSpPr>
        <p:spPr>
          <a:xfrm>
            <a:off x="6610142" y="3708472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MT"/>
              </a:rPr>
              <a:t>before:</a:t>
            </a:r>
            <a:endParaRPr lang="en-US" b="1" dirty="0"/>
          </a:p>
        </p:txBody>
      </p:sp>
      <p:sp>
        <p:nvSpPr>
          <p:cNvPr id="55" name="Rectangle 54"/>
          <p:cNvSpPr/>
          <p:nvPr/>
        </p:nvSpPr>
        <p:spPr>
          <a:xfrm>
            <a:off x="6610142" y="4382848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MT"/>
              </a:rPr>
              <a:t>now: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891753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xit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"/>
                            </p:stCondLst>
                            <p:childTnLst>
                              <p:par>
                                <p:cTn id="1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500"/>
                            </p:stCondLst>
                            <p:childTnLst>
                              <p:par>
                                <p:cTn id="1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  <p:bldP spid="50" grpId="0" animBg="1"/>
      <p:bldP spid="53" grpId="0" animBg="1"/>
      <p:bldP spid="59" grpId="0" animBg="1"/>
      <p:bldP spid="62" grpId="0" animBg="1"/>
      <p:bldP spid="119" grpId="0"/>
      <p:bldP spid="119" grpId="1"/>
      <p:bldP spid="119" grpId="2"/>
      <p:bldP spid="119" grpId="3"/>
      <p:bldP spid="121" grpId="0"/>
      <p:bldP spid="9" grpId="0"/>
      <p:bldP spid="46" grpId="0"/>
      <p:bldP spid="49" grpId="0"/>
      <p:bldP spid="49" grpId="1"/>
      <p:bldP spid="52" grpId="0"/>
      <p:bldP spid="52" grpId="1"/>
      <p:bldP spid="54" grpId="0"/>
      <p:bldP spid="54" grpId="1"/>
      <p:bldP spid="55" grpId="0"/>
      <p:bldP spid="5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1" y="1099185"/>
            <a:ext cx="9144000" cy="25809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1" y="3735326"/>
            <a:ext cx="9143999" cy="260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56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25FA3B-C536-4839-B980-6015360B6A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0B686C7-1C93-43F0-B462-A1AD7413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Results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125A01-10FC-4382-8966-2A9D69A2C7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CECB6-38C8-45FB-8FDD-1019B82296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3625" y="1977657"/>
            <a:ext cx="10064750" cy="440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9405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ieee_presentation_template.pot</Template>
  <TotalTime>4872</TotalTime>
  <Words>913</Words>
  <Application>Microsoft Office PowerPoint</Application>
  <PresentationFormat>Widescreen</PresentationFormat>
  <Paragraphs>184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Arial-BoldMT</vt:lpstr>
      <vt:lpstr>Arial-ItalicMT</vt:lpstr>
      <vt:lpstr>ArialMT</vt:lpstr>
      <vt:lpstr>Brush Script Std</vt:lpstr>
      <vt:lpstr>Calibri</vt:lpstr>
      <vt:lpstr>Cambria Math</vt:lpstr>
      <vt:lpstr>Lucida Grande</vt:lpstr>
      <vt:lpstr>Verdana</vt:lpstr>
      <vt:lpstr>Wingdings</vt:lpstr>
      <vt:lpstr>template_informatika_slide</vt:lpstr>
      <vt:lpstr>Computer Vision</vt:lpstr>
      <vt:lpstr>Agenda</vt:lpstr>
      <vt:lpstr>Image Captioning</vt:lpstr>
      <vt:lpstr>Image Captioning</vt:lpstr>
      <vt:lpstr>Image Captioning</vt:lpstr>
      <vt:lpstr>Image Sentence Datasets</vt:lpstr>
      <vt:lpstr>PowerPoint Presentation</vt:lpstr>
      <vt:lpstr>PowerPoint Presentation</vt:lpstr>
      <vt:lpstr>Better Results</vt:lpstr>
      <vt:lpstr>Failed Results on Very Different Data</vt:lpstr>
      <vt:lpstr>Indonesian Captioning</vt:lpstr>
      <vt:lpstr>Indonesian Captioning</vt:lpstr>
      <vt:lpstr>Advanced Architectures</vt:lpstr>
      <vt:lpstr>Image Captioning with Attention</vt:lpstr>
      <vt:lpstr>Image Captioning with Attention</vt:lpstr>
      <vt:lpstr>Image Captioning with Attention</vt:lpstr>
      <vt:lpstr>Image Captioning with Attention</vt:lpstr>
      <vt:lpstr>Image Captioning with Attention</vt:lpstr>
      <vt:lpstr>Visual Question Answering</vt:lpstr>
      <vt:lpstr>Visual Question Answering</vt:lpstr>
      <vt:lpstr>“Attention” Papers</vt:lpstr>
      <vt:lpstr>Question?</vt:lpstr>
      <vt:lpstr>Next Agenda</vt:lpstr>
      <vt:lpstr>References</vt:lpstr>
      <vt:lpstr>PowerPoint Presentation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Anditya Arifianto</dc:creator>
  <cp:lastModifiedBy>Anditya Arifianto</cp:lastModifiedBy>
  <cp:revision>524</cp:revision>
  <dcterms:created xsi:type="dcterms:W3CDTF">2012-11-14T18:53:32Z</dcterms:created>
  <dcterms:modified xsi:type="dcterms:W3CDTF">2020-12-12T01:05:29Z</dcterms:modified>
</cp:coreProperties>
</file>